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media/image1.jpeg" ContentType="image/jpeg"/>
  <Override PartName="/ppt/media/image4.wmf" ContentType="image/x-wmf"/>
  <Override PartName="/ppt/media/image2.png" ContentType="image/png"/>
  <Override PartName="/ppt/media/image3.wmf" ContentType="image/x-wmf"/>
  <Override PartName="/ppt/media/image5.wmf" ContentType="image/x-wmf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embeddings/oleObject1.xls" ContentType="application/vnd.ms-excel"/>
  <Override PartName="/ppt/presProps.xml" ContentType="application/vnd.openxmlformats-officedocument.presentationml.presPro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69A0012-56FA-46D2-AFFC-E5218826465F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5FB218F-600B-4583-93BD-8658D57D4260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B83C6C-2699-44B2-8C69-3CFDF1D67AB7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78749A2-31FC-49E2-B2F1-9D6352C686A2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A28ED97-54F4-44EB-9CA9-BA0DDBB0C72C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F80789B-7EDD-4665-963C-8D975B2AF350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00D13EC-72F4-47D5-980C-94B50CAC2CFF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2E81B0-BE35-4D7C-840F-97EA333871FE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22A1914-EA3E-4CBB-A990-D224962572D7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88FD111-A8B9-4B56-9DA4-205E8DA66648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A4A027C-7986-4A06-8357-71266FC8CCFA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FD97796-9160-4103-9D94-36997B1BFCCE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F042D85-F55D-456D-B998-2929DA49AD32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F5F6E9F-F085-4CB7-9B47-BF8A737A7517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6DF8733-6DFF-4DEC-B69E-162CA5F42849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57138A7-2440-4EFA-93F0-B1709A786CBC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884C668-5741-4317-8A56-C9FDC77A53A6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5A8C0F-D11D-4F14-B79A-1B10C31F2BA1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61BA94-11A1-4072-8E22-9BC9266A0926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96777AD-8BEE-4373-BD1A-9924DB7F77A7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EBEA3D6-F00B-49F0-9DF7-2E743D38B3BB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3B7C82A-A5E2-424B-86D3-C3EF832F9BFF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7FAF68B-E543-4652-8E20-151407039A72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A2AC082-C51A-48DD-B36E-915389D9A3E3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hyperlink" Target="http://www.powerpointstyles.com/" TargetMode="External"/><Relationship Id="rId3" Type="http://schemas.openxmlformats.org/officeDocument/2006/relationships/image" Target="../media/image1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hyperlink" Target="http://www.powerpointstyles.com/" TargetMode="External"/><Relationship Id="rId3" Type="http://schemas.openxmlformats.org/officeDocument/2006/relationships/image" Target="../media/image1.jpe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hyperlink" Target="http://www.powerpointstyles.com/" TargetMode="External"/><Relationship Id="rId3" Type="http://schemas.openxmlformats.org/officeDocument/2006/relationships/image" Target="../media/image1.jpe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 Box 27"/>
          <p:cNvSpPr/>
          <p:nvPr/>
        </p:nvSpPr>
        <p:spPr>
          <a:xfrm>
            <a:off x="3366360" y="6237360"/>
            <a:ext cx="24195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 u="sng">
                <a:solidFill>
                  <a:srgbClr val="009999"/>
                </a:solidFill>
                <a:uFillTx/>
                <a:latin typeface="Arial"/>
                <a:ea typeface="DejaVu Sans"/>
                <a:hlinkClick r:id="rId2"/>
              </a:rPr>
              <a:t>Powerpoint Templates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" name="Picture 26" descr=""/>
          <p:cNvPicPr/>
          <p:nvPr/>
        </p:nvPicPr>
        <p:blipFill>
          <a:blip r:embed="rId3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Box 27"/>
          <p:cNvSpPr/>
          <p:nvPr/>
        </p:nvSpPr>
        <p:spPr>
          <a:xfrm>
            <a:off x="3366360" y="6237360"/>
            <a:ext cx="24195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 u="sng">
                <a:solidFill>
                  <a:srgbClr val="009999"/>
                </a:solidFill>
                <a:uFillTx/>
                <a:latin typeface="Arial"/>
                <a:ea typeface="DejaVu Sans"/>
                <a:hlinkClick r:id="rId2"/>
              </a:rPr>
              <a:t>Powerpoint Templates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" name="Picture 26" descr=""/>
          <p:cNvPicPr/>
          <p:nvPr/>
        </p:nvPicPr>
        <p:blipFill>
          <a:blip r:embed="rId3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ftr" idx="1"/>
          </p:nvPr>
        </p:nvSpPr>
        <p:spPr>
          <a:xfrm>
            <a:off x="2666880" y="6245280"/>
            <a:ext cx="3504600" cy="47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Arial"/>
                <a:ea typeface="DejaVu Sans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ldNum" idx="2"/>
          </p:nvPr>
        </p:nvSpPr>
        <p:spPr>
          <a:xfrm>
            <a:off x="8153280" y="6245280"/>
            <a:ext cx="532800" cy="47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Arial"/>
                <a:ea typeface="DejaVu Sans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B147DCF-15CD-4526-AFAD-9C6482E52039}" type="slidenum"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27"/>
          <p:cNvSpPr/>
          <p:nvPr/>
        </p:nvSpPr>
        <p:spPr>
          <a:xfrm>
            <a:off x="3366360" y="6237360"/>
            <a:ext cx="24195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 u="sng">
                <a:solidFill>
                  <a:srgbClr val="009999"/>
                </a:solidFill>
                <a:uFillTx/>
                <a:latin typeface="Arial"/>
                <a:ea typeface="DejaVu Sans"/>
                <a:hlinkClick r:id="rId2"/>
              </a:rPr>
              <a:t>Powerpoint Templates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Picture 26" descr=""/>
          <p:cNvPicPr/>
          <p:nvPr/>
        </p:nvPicPr>
        <p:blipFill>
          <a:blip r:embed="rId3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sldNum" idx="3"/>
          </p:nvPr>
        </p:nvSpPr>
        <p:spPr>
          <a:xfrm>
            <a:off x="8153280" y="6245280"/>
            <a:ext cx="532800" cy="47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Arial"/>
                <a:ea typeface="DejaVu Sans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76868BE-4110-44D4-B400-78E8918F57A4}" type="slidenum"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wmf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oleObject" Target="../embeddings/oleObject1.xls"/><Relationship Id="rId2" Type="http://schemas.openxmlformats.org/officeDocument/2006/relationships/image" Target="../media/image4.wmf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.wmf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4815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TruRisk Life &amp; LTD 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  <a:ea typeface="DejaVu Sans"/>
              </a:rPr>
              <a:t>Clinical Factors</a:t>
            </a:r>
            <a:br>
              <a:rPr sz="2800"/>
            </a:b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br>
              <a:rPr sz="2800"/>
            </a:b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Overview Presentation</a:t>
            </a:r>
            <a:br>
              <a:rPr sz="4000"/>
            </a:br>
            <a:br>
              <a:rPr sz="4000"/>
            </a:b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4" name="Picture 5" descr=""/>
          <p:cNvPicPr/>
          <p:nvPr/>
        </p:nvPicPr>
        <p:blipFill>
          <a:blip r:embed="rId1"/>
          <a:stretch/>
        </p:blipFill>
        <p:spPr>
          <a:xfrm>
            <a:off x="3200400" y="5638680"/>
            <a:ext cx="2856960" cy="608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Challenges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7695360" cy="4525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Risk selection: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lnSpc>
                <a:spcPct val="9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Manual rates—little discrimination.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lnSpc>
                <a:spcPct val="9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Experience - little credibility for small and medium-sized groups.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Competition—wild variability in pricing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Rapid and profitable organic growth is almost impossible with traditional underwriting in today’s market.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6C13416-F2FC-4019-9666-A29B3CC8C0D4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380880" y="380880"/>
            <a:ext cx="8457480" cy="1523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Adding a Clinical Dimension to Group Risk Assessment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609480" y="1828800"/>
            <a:ext cx="7848000" cy="4415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28600" indent="0">
              <a:lnSpc>
                <a:spcPct val="100000"/>
              </a:lnSpc>
              <a:spcBef>
                <a:spcPts val="221"/>
              </a:spcBef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Wingdings" charset="2"/>
              <a:buChar char=""/>
              <a:tabLst>
                <a:tab algn="l" pos="911160"/>
                <a:tab algn="l" pos="1825560"/>
                <a:tab algn="l" pos="2739960"/>
                <a:tab algn="l" pos="3654360"/>
                <a:tab algn="l" pos="4568760"/>
                <a:tab algn="l" pos="5483160"/>
                <a:tab algn="l" pos="6397560"/>
                <a:tab algn="l" pos="7311960"/>
                <a:tab algn="l" pos="8226360"/>
                <a:tab algn="l" pos="9140760"/>
                <a:tab algn="l" pos="1005516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Use additional information (all medical claims).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  <a:tabLst>
                <a:tab algn="l" pos="911160"/>
                <a:tab algn="l" pos="1825560"/>
                <a:tab algn="l" pos="2739960"/>
                <a:tab algn="l" pos="3654360"/>
                <a:tab algn="l" pos="4568760"/>
                <a:tab algn="l" pos="5483160"/>
                <a:tab algn="l" pos="6397560"/>
                <a:tab algn="l" pos="7311960"/>
                <a:tab algn="l" pos="8226360"/>
                <a:tab algn="l" pos="9140760"/>
                <a:tab algn="l" pos="1005516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Forecast claim cost more accurately using proprietary Bayesian clinical models.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  <a:tabLst>
                <a:tab algn="l" pos="911160"/>
                <a:tab algn="l" pos="1825560"/>
                <a:tab algn="l" pos="2739960"/>
                <a:tab algn="l" pos="3654360"/>
                <a:tab algn="l" pos="4568760"/>
                <a:tab algn="l" pos="5483160"/>
                <a:tab algn="l" pos="6397560"/>
                <a:tab algn="l" pos="7311960"/>
                <a:tab algn="l" pos="8226360"/>
                <a:tab algn="l" pos="9140760"/>
                <a:tab algn="l" pos="1005516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Maximize the distribution system—review all groups in medical plan then quote on groups with the greatest profit potential.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  <a:tabLst>
                <a:tab algn="l" pos="911160"/>
                <a:tab algn="l" pos="1825560"/>
                <a:tab algn="l" pos="2739960"/>
                <a:tab algn="l" pos="3654360"/>
                <a:tab algn="l" pos="4568760"/>
                <a:tab algn="l" pos="5483160"/>
                <a:tab algn="l" pos="6397560"/>
                <a:tab algn="l" pos="7311960"/>
                <a:tab algn="l" pos="8226360"/>
                <a:tab algn="l" pos="9140760"/>
                <a:tab algn="l" pos="1005516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Patented process that our competitors lack.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8464A16-BFF2-4E6E-83BC-EF7CE84D5F95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More Profitable </a:t>
            </a:r>
            <a:br>
              <a:rPr sz="4000"/>
            </a:b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Underwriting</a:t>
            </a:r>
            <a:br>
              <a:rPr sz="4800"/>
            </a:b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457200" y="1752480"/>
            <a:ext cx="7695360" cy="4372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Evaluate risk and target favorable groups using Clinical Statistical Models: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Provide more accurate pricing of Life and LTD for medical customers.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Lower and more stable overall loss ratio.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Lower future risks—target high risk Life and LTD employees for medical management.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F5C6673-DC45-43FD-9F49-2044EAEBE7BF}" type="slidenum">
              <a:t>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Evaluating Life and LTD Risk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7695360" cy="4525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8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Medical claims and eligibility data required for cases to be underwritten.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8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Medical and Life/LTD claims do not need to be linked at the person or group level for model development - key insight allowing for use of Bayesian Models.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458640" indent="-457200">
              <a:lnSpc>
                <a:spcPct val="90000"/>
              </a:lnSpc>
              <a:spcBef>
                <a:spcPts val="700"/>
              </a:spcBef>
              <a:buClr>
                <a:srgbClr val="000000"/>
              </a:buClr>
              <a:buFont typeface="Wingdings" charset="2"/>
              <a:buChar char=""/>
              <a:tabLst>
                <a:tab algn="l" pos="912960"/>
                <a:tab algn="l" pos="1827360"/>
                <a:tab algn="l" pos="2741760"/>
                <a:tab algn="l" pos="3656160"/>
                <a:tab algn="l" pos="4570560"/>
                <a:tab algn="l" pos="5484960"/>
                <a:tab algn="l" pos="6399360"/>
                <a:tab algn="l" pos="7313760"/>
                <a:tab algn="l" pos="8228160"/>
                <a:tab algn="l" pos="9142560"/>
                <a:tab algn="l" pos="1005696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Life and LTD use Different Models focusing on risks specific to each product.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458640" indent="-457200">
              <a:lnSpc>
                <a:spcPct val="90000"/>
              </a:lnSpc>
              <a:spcBef>
                <a:spcPts val="700"/>
              </a:spcBef>
              <a:buClr>
                <a:srgbClr val="000000"/>
              </a:buClr>
              <a:buFont typeface="Wingdings" charset="2"/>
              <a:buChar char=""/>
              <a:tabLst>
                <a:tab algn="l" pos="912960"/>
                <a:tab algn="l" pos="1827360"/>
                <a:tab algn="l" pos="2741760"/>
                <a:tab algn="l" pos="3656160"/>
                <a:tab algn="l" pos="4570560"/>
                <a:tab algn="l" pos="5484960"/>
                <a:tab algn="l" pos="6399360"/>
                <a:tab algn="l" pos="7313760"/>
                <a:tab algn="l" pos="8228160"/>
                <a:tab algn="l" pos="9142560"/>
                <a:tab algn="l" pos="1005696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Compare clinical risk to demographic and/or experience risk. Calculate clinical factor - clinical/demographic ratio.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30CE993-EEDB-498F-B6EB-A79F4AF36FF3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380880" y="228600"/>
            <a:ext cx="8000280" cy="83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br>
              <a:rPr sz="4000"/>
            </a:b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Clinical Statistical Models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828800"/>
            <a:ext cx="8228880" cy="4296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Benefits of conventional medical underwriting without the cost or intrusion - based on a group’s encrypted medical claims and eligibility data.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Far greater range in the person-level estimate of incidence rates.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Direct estimate of future risk—forward looking.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9EF11D0-C2CA-4E72-998D-5295443D7AEE}" type="slidenum">
              <a:t>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0" y="274680"/>
            <a:ext cx="8457480" cy="192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Chain of Events for Disability/Death</a:t>
            </a:r>
            <a:br>
              <a:rPr sz="4000"/>
            </a:b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     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No Clinical Condition      Condition Develops     </a:t>
            </a:r>
            <a:br>
              <a:rPr sz="2400"/>
            </a:b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Diagnosis and Treatment (usually)      Disability/Death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AutoShape 30"/>
          <p:cNvSpPr/>
          <p:nvPr/>
        </p:nvSpPr>
        <p:spPr>
          <a:xfrm>
            <a:off x="5715000" y="3429000"/>
            <a:ext cx="1204200" cy="227880"/>
          </a:xfrm>
          <a:prstGeom prst="rightArrow">
            <a:avLst>
              <a:gd name="adj1" fmla="val 50000"/>
              <a:gd name="adj2" fmla="val 131771"/>
            </a:avLst>
          </a:prstGeom>
          <a:solidFill>
            <a:srgbClr val="0099ff"/>
          </a:soli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37" name="Text Box 5"/>
          <p:cNvSpPr/>
          <p:nvPr/>
        </p:nvSpPr>
        <p:spPr>
          <a:xfrm>
            <a:off x="1050840" y="3313080"/>
            <a:ext cx="183600" cy="36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38" name="Text Box 6"/>
          <p:cNvSpPr/>
          <p:nvPr/>
        </p:nvSpPr>
        <p:spPr>
          <a:xfrm>
            <a:off x="931320" y="3048120"/>
            <a:ext cx="1927080" cy="912600"/>
          </a:xfrm>
          <a:prstGeom prst="rect">
            <a:avLst/>
          </a:prstGeom>
          <a:solidFill>
            <a:srgbClr val="dddddd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Female 45-49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Unknown Clinical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Conditions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Text Box 7"/>
          <p:cNvSpPr/>
          <p:nvPr/>
        </p:nvSpPr>
        <p:spPr>
          <a:xfrm>
            <a:off x="4130280" y="3048120"/>
            <a:ext cx="1587240" cy="912600"/>
          </a:xfrm>
          <a:prstGeom prst="rect">
            <a:avLst/>
          </a:prstGeom>
          <a:solidFill>
            <a:srgbClr val="dddddd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Female 45-49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Develops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Lung Cancer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Text Box 14"/>
          <p:cNvSpPr/>
          <p:nvPr/>
        </p:nvSpPr>
        <p:spPr>
          <a:xfrm>
            <a:off x="3732480" y="4572000"/>
            <a:ext cx="195516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Probability of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Disability=.004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Text Box 15"/>
          <p:cNvSpPr/>
          <p:nvPr/>
        </p:nvSpPr>
        <p:spPr>
          <a:xfrm>
            <a:off x="7025760" y="3048120"/>
            <a:ext cx="1587240" cy="912600"/>
          </a:xfrm>
          <a:prstGeom prst="rect">
            <a:avLst/>
          </a:prstGeom>
          <a:solidFill>
            <a:srgbClr val="dddddd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Female 45-49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Disabled with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Lung Cancer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Text Box 19"/>
          <p:cNvSpPr/>
          <p:nvPr/>
        </p:nvSpPr>
        <p:spPr>
          <a:xfrm>
            <a:off x="2819880" y="2286000"/>
            <a:ext cx="13633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Probability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Lung CA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=.001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Text Box 20"/>
          <p:cNvSpPr/>
          <p:nvPr/>
        </p:nvSpPr>
        <p:spPr>
          <a:xfrm>
            <a:off x="5266800" y="2209680"/>
            <a:ext cx="204156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i="1" lang="en-US" sz="2000" spc="-1" strike="noStrike">
                <a:solidFill>
                  <a:srgbClr val="0033cc"/>
                </a:solidFill>
                <a:latin typeface="Arial"/>
                <a:ea typeface="DejaVu Sans"/>
              </a:rPr>
              <a:t>Probability LTD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en-US" sz="2000" spc="-1" strike="noStrike">
                <a:solidFill>
                  <a:srgbClr val="0033cc"/>
                </a:solidFill>
                <a:latin typeface="Arial"/>
                <a:ea typeface="DejaVu Sans"/>
              </a:rPr>
              <a:t>Given Lung CA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en-US" sz="2000" spc="-1" strike="noStrike">
                <a:solidFill>
                  <a:srgbClr val="0033cc"/>
                </a:solidFill>
                <a:latin typeface="Arial"/>
                <a:ea typeface="DejaVu Sans"/>
              </a:rPr>
              <a:t>=.09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44" name="AutoShape 21"/>
          <p:cNvCxnSpPr>
            <a:stCxn id="138" idx="2"/>
          </p:cNvCxnSpPr>
          <p:nvPr/>
        </p:nvCxnSpPr>
        <p:spPr>
          <a:xfrm flipH="1" rot="16200000">
            <a:off x="2315880" y="3539520"/>
            <a:ext cx="955800" cy="1798200"/>
          </a:xfrm>
          <a:prstGeom prst="curvedConnector3">
            <a:avLst>
              <a:gd name="adj1" fmla="val 40165"/>
            </a:avLst>
          </a:prstGeom>
          <a:ln w="9525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145" name="AutoShape 25"/>
          <p:cNvCxnSpPr/>
          <p:nvPr/>
        </p:nvCxnSpPr>
        <p:spPr>
          <a:xfrm flipV="1">
            <a:off x="5790960" y="4038480"/>
            <a:ext cx="1753560" cy="915120"/>
          </a:xfrm>
          <a:prstGeom prst="curvedConnector3">
            <a:avLst>
              <a:gd name="adj1" fmla="val 25010"/>
            </a:avLst>
          </a:prstGeom>
          <a:ln w="9525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146" name="AutoShape 26"/>
          <p:cNvSpPr/>
          <p:nvPr/>
        </p:nvSpPr>
        <p:spPr>
          <a:xfrm>
            <a:off x="4800600" y="1676520"/>
            <a:ext cx="304200" cy="1515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99ff"/>
          </a:soli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31320" bIns="3132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47" name="AutoShape 27"/>
          <p:cNvSpPr/>
          <p:nvPr/>
        </p:nvSpPr>
        <p:spPr>
          <a:xfrm flipV="1">
            <a:off x="3879720" y="1245600"/>
            <a:ext cx="304200" cy="140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99ff"/>
          </a:soli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25560" bIns="2556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48" name="AutoShape 28"/>
          <p:cNvSpPr/>
          <p:nvPr/>
        </p:nvSpPr>
        <p:spPr>
          <a:xfrm>
            <a:off x="7021800" y="1257480"/>
            <a:ext cx="304200" cy="1515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99ff"/>
          </a:soli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31320" bIns="3132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49" name="AutoShape 29"/>
          <p:cNvSpPr/>
          <p:nvPr/>
        </p:nvSpPr>
        <p:spPr>
          <a:xfrm>
            <a:off x="2895480" y="3429000"/>
            <a:ext cx="1204200" cy="227880"/>
          </a:xfrm>
          <a:prstGeom prst="rightArrow">
            <a:avLst>
              <a:gd name="adj1" fmla="val 50000"/>
              <a:gd name="adj2" fmla="val 131771"/>
            </a:avLst>
          </a:prstGeom>
          <a:solidFill>
            <a:srgbClr val="0099ff"/>
          </a:soli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DDE5303-38FA-4269-9C24-73BDBA3CB6AF}" type="slidenum">
              <a:t>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LTD Clinical vs. Demo Models—</a:t>
            </a:r>
            <a:br>
              <a:rPr sz="4000"/>
            </a:b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Group Forecast Accuracy Improves due to Increased Precision at Person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1" name="Picture 12" descr=""/>
          <p:cNvPicPr/>
          <p:nvPr/>
        </p:nvPicPr>
        <p:blipFill>
          <a:blip r:embed="rId1"/>
          <a:stretch/>
        </p:blipFill>
        <p:spPr>
          <a:xfrm>
            <a:off x="1971720" y="3027240"/>
            <a:ext cx="5199840" cy="167076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B90651F-7611-41EF-AB6D-3CA8A6945E9C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Example Clinical Profile for Underwriting and Medical Management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53" name="Object 3"/>
          <p:cNvGraphicFramePr/>
          <p:nvPr/>
        </p:nvGraphicFramePr>
        <p:xfrm>
          <a:off x="762120" y="1219320"/>
          <a:ext cx="7695360" cy="4967280"/>
        </p:xfrm>
        <a:graphic>
          <a:graphicData uri="http://schemas.openxmlformats.org/presentationml/2006/ole">
            <p:oleObj progId="Excel.Chart.8" r:id="rId1" spid="">
              <p:embed/>
              <p:pic>
                <p:nvPicPr>
                  <p:cNvPr id="154" name="Object 3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762120" y="1219320"/>
                    <a:ext cx="7695360" cy="496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42A89F2-AC2C-4199-8F52-CE5ED86CFC07}" type="slidenum">
              <a:t>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What Will This Do for Me?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457200" y="1066680"/>
            <a:ext cx="8228880" cy="5058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Decrease loss ratios by using medical data to avoid groups with higher risk than indicated by demographics alone.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Increase close ratios on lower risk groups by applying discounts.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D1F3AE-6B28-44DF-9F38-51BF3C7AD385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Group Level Clinical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Risk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—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About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1/3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Groups 10%+ Over,                            1/3 Groups 10%+ Under Demo Average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8" name="Picture 3" descr=""/>
          <p:cNvPicPr/>
          <p:nvPr/>
        </p:nvPicPr>
        <p:blipFill>
          <a:blip r:embed="rId1"/>
          <a:stretch/>
        </p:blipFill>
        <p:spPr>
          <a:xfrm>
            <a:off x="1143000" y="1981080"/>
            <a:ext cx="6361920" cy="396648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7803FCE-D894-4E89-9515-FC5D54BF674C}" type="slidenum">
              <a:t>11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22932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Potential Profit Impact LTD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457200" y="1189800"/>
            <a:ext cx="7695360" cy="4525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9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Based on one client’s data for cases under 1,000 lives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Avoiding the worst 5% of cases would result in increasing margins from 14% to 36%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Additional profit produced by targeting low clinical risk groups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21% groups have clinical/demo ratio&lt;.80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10% premium reduction gives clinical loss ratio=(.8/.9)*(current loss ratio)=.89 or lower of current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10% reduction in loss ratio is target for LTD and Life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370C313-75F1-4E7C-99CD-772A18AD59F9}" type="slidenum">
              <a:t>12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Summary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220040"/>
            <a:ext cx="7695360" cy="5180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Medical plans will have large competitive advantage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Superior risk selection using medical claims—competing group Life and LTD carriers will not have detailed medical information on each subscriber.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Improve cross-sell from medical with quotes closer to the winning quote.  As Life and LTD premiums are each about 3% of medical, packaged quotes that bundle multiple product lines should be easier to win.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High persistency rates favor incumbent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8FB4A9F-4FC8-41B2-9BDF-C440F6C38BDE}" type="slidenum">
              <a:t>13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powerpointstyles_com_47215</Template>
  <TotalTime>18814</TotalTime>
  <Application>LibreOffice/7.4.4.2$Linux_X86_64 LibreOffice_project/40$Build-2</Application>
  <AppVersion>15.0000</AppVersion>
  <Words>618</Words>
  <Paragraphs>76</Paragraphs>
  <Company> 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2004-01-30T22:40:55Z</dcterms:created>
  <dc:creator>Greg Binns</dc:creator>
  <dc:description/>
  <dc:language>en-US</dc:language>
  <cp:lastModifiedBy/>
  <cp:lastPrinted>2004-02-08T17:04:51Z</cp:lastPrinted>
  <dcterms:modified xsi:type="dcterms:W3CDTF">2023-04-04T11:41:11Z</dcterms:modified>
  <cp:revision>130</cp:revision>
  <dc:subject/>
  <dc:title>Using Medical Claims for Underwriting LTD and Life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On-screen Show (4:3)</vt:lpwstr>
  </property>
  <property fmtid="{D5CDD505-2E9C-101B-9397-08002B2CF9AE}" pid="4" name="Slides">
    <vt:i4>13</vt:i4>
  </property>
</Properties>
</file>